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46992" y="1760226"/>
            <a:ext cx="7938900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Педагогический опыт п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рименения дидактических приемов </a:t>
            </a:r>
            <a:r>
              <a:rPr lang="ru-RU" sz="3200" b="0" i="0" u="none" strike="noStrike" cap="none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А.Гина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«Лови ошибку» и «Свои примеры» на уроке русского языка в 3 классе»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758375" y="5097774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Ткач Виктория Юрьевна – спикер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«Школа №11», городской округ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92665" y="1358901"/>
            <a:ext cx="11235267" cy="5133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800" b="1" dirty="0"/>
              <a:t>Цель</a:t>
            </a:r>
            <a:r>
              <a:rPr lang="ru-RU" sz="3800" dirty="0"/>
              <a:t>: Создание на уроке условий для активной познавательной деятельности учащихся, развития их критического мышления и формирования осознанных, прочных предметных знаний через включение в творческий процесс поиска и  анализа учебного содержания.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800" b="1" dirty="0"/>
              <a:t>Задачи</a:t>
            </a:r>
            <a:r>
              <a:rPr lang="ru-RU" b="1" dirty="0"/>
              <a:t>:</a:t>
            </a: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Образовательные задачи: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1. Обеспечить осмысленное усвоение материала. 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2. Проконтролировать глубину понимания темы. 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3600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Развивающие задачи: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1. Развивать творческое мышление и воображение. 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2. Развивать самостоятельность и познавательную активность.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/>
              <a:t>3. Развивать критическое мышление и внимательность.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3600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Воспитательные задачи: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1. Воспитывать интерес к предмету. 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2. Воспитывать ответственность за результат своего труда. 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dirty="0"/>
              <a:t>3. Формировать уважение к чужому мнению.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11441" y="1396650"/>
            <a:ext cx="5637426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/>
              <a:t>Прием «Свои примеры»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/>
              <a:t> относится к группе приемов для организации повторения пройденного и развития творческого применения знаний. Его суть заключается в том, что ученики не просто воспроизводят материал, а самостоятельно подбирают или придумывают собственные примеры, задачи, иллюстрации к новому правилу или понятию.</a:t>
            </a:r>
            <a:endParaRPr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771691-9388-CCC7-067E-A39487CA67E5}"/>
              </a:ext>
            </a:extLst>
          </p:cNvPr>
          <p:cNvSpPr txBox="1"/>
          <p:nvPr/>
        </p:nvSpPr>
        <p:spPr>
          <a:xfrm>
            <a:off x="6248400" y="1292480"/>
            <a:ext cx="570515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Прием «Лови ошибку»</a:t>
            </a:r>
          </a:p>
          <a:p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может использоваться как на этапе объяснения нового материала (провокация), так и на этапе закрепления или опроса. Учитель (или другой ученик) намеренно допускает ошибку, которую необходимо найти и обосновать. Обеспечивает прочное усвоение и уточнение знаний. В ситуации поиска ошибки ученик вынужден еще раз мысленно "прокрутить" весь алгоритм действий или правило, чтобы отделить верное от неверного.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721151" y="708626"/>
            <a:ext cx="9704100" cy="2915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lvl="0">
              <a:buSzPct val="202112"/>
            </a:pPr>
            <a:br>
              <a:rPr lang="ru-RU" sz="2177" i="1" dirty="0"/>
            </a:br>
            <a:r>
              <a:rPr lang="ru-RU" sz="2177" i="1" dirty="0"/>
              <a:t>Тема урока: Имя прилагательное</a:t>
            </a:r>
            <a:br>
              <a:rPr lang="ru-RU" sz="2177" i="1" dirty="0"/>
            </a:br>
            <a:r>
              <a:rPr lang="ru-RU" sz="2177" i="1" dirty="0"/>
              <a:t>Класс: 3</a:t>
            </a:r>
            <a:br>
              <a:rPr lang="ru-RU" sz="2177" i="1" dirty="0"/>
            </a:br>
            <a:r>
              <a:rPr lang="ru-RU" sz="2177" i="1" dirty="0"/>
              <a:t>Предмет: Русский язык</a:t>
            </a:r>
            <a:br>
              <a:rPr lang="ru-RU" sz="2177" i="1" dirty="0"/>
            </a:br>
            <a:r>
              <a:rPr lang="ru-RU" sz="2177" i="1" dirty="0"/>
              <a:t>Этап урока, на котором проведена апробация: </a:t>
            </a:r>
            <a:r>
              <a:rPr lang="ru-RU" sz="2200" i="1" dirty="0"/>
              <a:t>Применение знаний и умений в новой ситуации </a:t>
            </a:r>
            <a:r>
              <a:rPr lang="ru-RU" sz="2177" i="1" dirty="0"/>
              <a:t> </a:t>
            </a:r>
            <a:br>
              <a:rPr lang="ru-RU" sz="2177" i="1" dirty="0"/>
            </a:br>
            <a:r>
              <a:rPr lang="ru-RU" sz="2177" i="1" dirty="0"/>
              <a:t>Возможные варианты применения: см. таблицу</a:t>
            </a:r>
            <a:br>
              <a:rPr lang="ru-RU" sz="2177" i="1" dirty="0"/>
            </a:br>
            <a:endParaRPr sz="2177" i="1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B183BE2-70F3-D38D-D09F-51038D064A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16888"/>
              </p:ext>
            </p:extLst>
          </p:nvPr>
        </p:nvGraphicFramePr>
        <p:xfrm>
          <a:off x="668867" y="3733798"/>
          <a:ext cx="10854266" cy="233002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427133">
                  <a:extLst>
                    <a:ext uri="{9D8B030D-6E8A-4147-A177-3AD203B41FA5}">
                      <a16:colId xmlns:a16="http://schemas.microsoft.com/office/drawing/2014/main" val="430958643"/>
                    </a:ext>
                  </a:extLst>
                </a:gridCol>
                <a:gridCol w="5427133">
                  <a:extLst>
                    <a:ext uri="{9D8B030D-6E8A-4147-A177-3AD203B41FA5}">
                      <a16:colId xmlns:a16="http://schemas.microsoft.com/office/drawing/2014/main" val="2295061510"/>
                    </a:ext>
                  </a:extLst>
                </a:gridCol>
              </a:tblGrid>
              <a:tr h="44026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ЛОВИ ОШИБКУ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СВОИ ПРИМЕРЫ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24321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ru-RU" dirty="0"/>
                        <a:t>Найди в тексте ошибку и исправь её.</a:t>
                      </a:r>
                    </a:p>
                    <a:p>
                      <a:r>
                        <a:rPr lang="ru-RU" dirty="0"/>
                        <a:t>Текст для примера: «У меня есть большой собака. Мы гуляем в зелёный парке. Она несёт мой палка. У неё доброе глаза и пушистый хвост».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/>
                        <a:t>Подбери к имени существительному/изображению предмета подходящие имена прилагательные. Например: Яблоко (какое?) – красное, кислое, спелое и т.д.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080555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Прием «Докажи!» После того как группа нашла ошибку, учитель не принимает просто ответ «Здесь неправильно». Нужно требовать доказательства.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Вам дана репродукция картины (например, «Зима» И. Грабаря или «Март» И. Левитана). Опишите её, используя как можно больше ярких прилагательных. Ваша задача – сделать так, чтобы мы, слушая вас, «увидели» эту картину».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4681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6612" y="457199"/>
            <a:ext cx="389307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55587" y="1989667"/>
            <a:ext cx="5146145" cy="404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Работа была организована в группах по 5 человек.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Учащиеся получили 2 задания: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1. </a:t>
            </a:r>
            <a:r>
              <a:rPr lang="ru-RU" b="1" dirty="0"/>
              <a:t>«Лови ошибку» </a:t>
            </a:r>
            <a:r>
              <a:rPr lang="ru-RU" dirty="0"/>
              <a:t>- каждая группа получает текст, в котором намеренно допущены ошибки в употреблении прилагательных. Задача группы — найти и исправить ошибки за ограниченное время. (5 мин)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/>
              <a:t>2. </a:t>
            </a:r>
            <a:r>
              <a:rPr lang="ru-RU" b="1" dirty="0"/>
              <a:t>«Свои примеры» </a:t>
            </a:r>
            <a:r>
              <a:rPr lang="ru-RU" dirty="0"/>
              <a:t>— каждая группа получила свой предмет. Задача – подобрать и записать как можно больше имен прилагательных для данного предмета за ограниченное время (3 мин).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/>
              <a:t>Затем презентация итоговой работы от каждой группы.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0" indent="0">
              <a:spcBef>
                <a:spcPts val="0"/>
              </a:spcBef>
              <a:buSzPts val="2800"/>
            </a:pPr>
            <a:r>
              <a:rPr lang="ru-RU" sz="1400" i="1" dirty="0"/>
              <a:t>При работе в группах, где ученики обмениваются своими примерами и проверяют работу друг друга, у них формируется способность анализировать, сравнивать и оценивать чужие решения, а также отстаивать своё мнение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C1C491-5658-D77C-2A93-132202F0DE9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0520" b="10520"/>
          <a:stretch>
            <a:fillRect/>
          </a:stretch>
        </p:blipFill>
        <p:spPr>
          <a:xfrm>
            <a:off x="5620068" y="1257300"/>
            <a:ext cx="6172200" cy="47815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86267" y="1175833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2DD2EA-2C38-6E57-2BC8-C86DD2FF5E7C}"/>
              </a:ext>
            </a:extLst>
          </p:cNvPr>
          <p:cNvSpPr txBox="1"/>
          <p:nvPr/>
        </p:nvSpPr>
        <p:spPr>
          <a:xfrm>
            <a:off x="364065" y="1557292"/>
            <a:ext cx="11286068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Приемы педагогической техники Анатолия </a:t>
            </a:r>
            <a:r>
              <a:rPr lang="ru-RU" sz="1800" dirty="0" err="1"/>
              <a:t>Гина</a:t>
            </a:r>
            <a:r>
              <a:rPr lang="ru-RU" sz="1800" dirty="0"/>
              <a:t> «Свои примеры» и «Лови ошибку» являются мощными инструментами для реализации системно-деятельностного подхода в начальной школе. Практика показала, что их использование на уроках в 3 классе позволяет комплексно решать образовательные, развивающие и воспитательные задачи.</a:t>
            </a:r>
          </a:p>
          <a:p>
            <a:endParaRPr lang="ru-RU" sz="1800" dirty="0"/>
          </a:p>
          <a:p>
            <a:r>
              <a:rPr lang="ru-RU" sz="1800" b="1" dirty="0"/>
              <a:t>Практическая значимость приема «Свои примеры» </a:t>
            </a:r>
            <a:r>
              <a:rPr lang="ru-RU" sz="1800" dirty="0"/>
              <a:t>на уроке русского языка в 3 классе заключается в том, что он превращает сухую грамматику в живое речевое творчество. Ребенок не просто запоминает, что прилагательное — это признак, он учится этот признак находить в окружающем мире и выражать словами, работая при этом в команде и обогащая свой словарный запас.</a:t>
            </a:r>
          </a:p>
          <a:p>
            <a:r>
              <a:rPr lang="ru-RU" sz="1800" b="1" dirty="0"/>
              <a:t>Практическая значимость приема «Лови ошибку» </a:t>
            </a:r>
            <a:r>
              <a:rPr lang="ru-RU" sz="1800" dirty="0"/>
              <a:t>заключается в развитии критического мышления и внимательности. Вместо того, чтобы механически списывать правильный текст, ребенок вынужден анализировать каждое слово. На уроке русского языка это особенно важно, так как формируется орфографическая зоркость.</a:t>
            </a:r>
          </a:p>
          <a:p>
            <a:endParaRPr lang="ru-RU" sz="2400" dirty="0"/>
          </a:p>
          <a:p>
            <a:r>
              <a:rPr lang="ru-RU" sz="1800" dirty="0"/>
              <a:t>Использование данных приемов на уроках в начальной школе позволяет учителю не просто передать сумму знаний, а воспитать думающего, активного и уверенного в своих силах ученика.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793</Words>
  <Application>Microsoft Office PowerPoint</Application>
  <PresentationFormat>Широкоэкранный</PresentationFormat>
  <Paragraphs>57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 Тема урока: Имя прилагательное Класс: 3 Предмет: Русский язык Этап урока, на котором проведена апробация: Применение знаний и умений в новой ситуации   Возможные варианты применения: см. таблицу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БОйштян Стас</cp:lastModifiedBy>
  <cp:revision>3</cp:revision>
  <dcterms:created xsi:type="dcterms:W3CDTF">2024-01-14T08:39:34Z</dcterms:created>
  <dcterms:modified xsi:type="dcterms:W3CDTF">2026-03-20T15:59:21Z</dcterms:modified>
</cp:coreProperties>
</file>